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7" r:id="rId11"/>
    <p:sldId id="308" r:id="rId12"/>
    <p:sldId id="309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405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7951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41159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4279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20736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164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03444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3485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0180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6178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88759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4638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7907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8301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45657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564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065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8F18062-1FEC-4CA5-91DE-2745CBDA5E90}" type="datetimeFigureOut">
              <a:rPr lang="fr-BE" smtClean="0"/>
              <a:t>21-06-26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155EEB3-7520-4F7F-92F1-B4A3C7357B8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9203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824BBB-13E1-37C4-6D43-7577C2F7D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4904" y="1684290"/>
            <a:ext cx="10668000" cy="137875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Intercomprehension</a:t>
            </a:r>
            <a:r>
              <a:rPr lang="en-US" b="1" dirty="0"/>
              <a:t> and Performativity</a:t>
            </a:r>
            <a:endParaRPr lang="fr-B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E6B75AD-1266-5BFA-6F98-935E65BC91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60841"/>
            <a:ext cx="12192000" cy="1655762"/>
          </a:xfrm>
        </p:spPr>
        <p:txBody>
          <a:bodyPr/>
          <a:lstStyle/>
          <a:p>
            <a:r>
              <a:rPr lang="en-US" b="1" dirty="0"/>
              <a:t>A </a:t>
            </a:r>
            <a:r>
              <a:rPr lang="en-US" b="1" dirty="0" err="1"/>
              <a:t>Meschonnician</a:t>
            </a:r>
            <a:r>
              <a:rPr lang="en-US" b="1" dirty="0"/>
              <a:t> Reading of Mediation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4A65B9-0283-ED55-F7C9-725327A531A4}"/>
              </a:ext>
            </a:extLst>
          </p:cNvPr>
          <p:cNvSpPr txBox="1"/>
          <p:nvPr/>
        </p:nvSpPr>
        <p:spPr>
          <a:xfrm>
            <a:off x="3624759" y="4058657"/>
            <a:ext cx="494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BÉATRICE COSTA &amp; TRAUDL HEUPGEN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29AE04-5618-9498-DBEE-EA03F36F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93" y="230625"/>
            <a:ext cx="3839894" cy="121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DE5C699-42A5-BA1D-F3AE-77EEA563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8" y="5980409"/>
            <a:ext cx="2013842" cy="63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96E1AE7-277E-F473-03E3-9A39B5C8DB45}"/>
              </a:ext>
            </a:extLst>
          </p:cNvPr>
          <p:cNvSpPr txBox="1"/>
          <p:nvPr/>
        </p:nvSpPr>
        <p:spPr>
          <a:xfrm>
            <a:off x="-91807" y="4662228"/>
            <a:ext cx="12283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Politics</a:t>
            </a:r>
            <a:r>
              <a:rPr lang="fr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of </a:t>
            </a:r>
            <a:r>
              <a:rPr lang="fr-B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Intercomprehension</a:t>
            </a:r>
            <a:endParaRPr lang="fr-B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fr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June 18, 2026</a:t>
            </a:r>
          </a:p>
        </p:txBody>
      </p:sp>
    </p:spTree>
    <p:extLst>
      <p:ext uri="{BB962C8B-B14F-4D97-AF65-F5344CB8AC3E}">
        <p14:creationId xmlns:p14="http://schemas.microsoft.com/office/powerpoint/2010/main" val="1133329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A8CB15-1568-BD8E-064D-E9FFF3907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17" y="-108898"/>
            <a:ext cx="10916365" cy="113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/>
              <a:t>Opening Sequence of the Mediation Session</a:t>
            </a:r>
            <a:endParaRPr lang="fr-BE" dirty="0"/>
          </a:p>
        </p:txBody>
      </p:sp>
      <p:pic>
        <p:nvPicPr>
          <p:cNvPr id="4" name="Part 1">
            <a:hlinkClick r:id="" action="ppaction://media"/>
            <a:extLst>
              <a:ext uri="{FF2B5EF4-FFF2-40B4-BE49-F238E27FC236}">
                <a16:creationId xmlns:a16="http://schemas.microsoft.com/office/drawing/2014/main" id="{BE43E149-CEC1-37DC-774E-80792AB9746A}"/>
              </a:ext>
            </a:extLst>
          </p:cNvPr>
          <p:cNvPicPr>
            <a:picLocks noGrp="1" noChangeAspect="1"/>
          </p:cNvPicPr>
          <p:nvPr>
            <p:ph sz="quarter" idx="13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83112" end="3106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1153520"/>
            <a:ext cx="9671679" cy="544032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918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B99D7A-3BB8-FD60-DC75-37372946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Parallel</a:t>
            </a:r>
            <a:r>
              <a:rPr lang="fr-BE" dirty="0"/>
              <a:t> constructions and </a:t>
            </a:r>
            <a:r>
              <a:rPr lang="fr-BE" dirty="0" err="1"/>
              <a:t>performativity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8AD294-C64E-DBF8-DA90-931AD81F64D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cap="none" dirty="0"/>
              <a:t>The repeated use of coordinated and parallel structures: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cap="none" dirty="0"/>
              <a:t> “so that I can understand what brings you here,”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cap="none" dirty="0"/>
              <a:t> “what your reasons are,”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cap="none" dirty="0"/>
              <a:t> “and then I will explain…”</a:t>
            </a:r>
          </a:p>
          <a:p>
            <a:pPr marL="0" indent="0">
              <a:buNone/>
            </a:pPr>
            <a:r>
              <a:rPr lang="en-US" cap="none" dirty="0"/>
              <a:t>inscribes the participants within a common discursive frame.</a:t>
            </a:r>
          </a:p>
          <a:p>
            <a:endParaRPr lang="fr-BE" cap="none" dirty="0"/>
          </a:p>
        </p:txBody>
      </p:sp>
    </p:spTree>
    <p:extLst>
      <p:ext uri="{BB962C8B-B14F-4D97-AF65-F5344CB8AC3E}">
        <p14:creationId xmlns:p14="http://schemas.microsoft.com/office/powerpoint/2010/main" val="1698332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9C15D4-2EE7-4D05-B87C-91D1F3B96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5" y="0"/>
            <a:ext cx="813206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D7B0FB-9654-4441-9545-02D458B6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935" cy="6858000"/>
          </a:xfrm>
          <a:prstGeom prst="rect">
            <a:avLst/>
          </a:prstGeom>
          <a:ln>
            <a:noFill/>
          </a:ln>
          <a:effectLst>
            <a:outerShdw blurRad="50800" dist="12700" algn="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B94C57-FDF3-45A3-9D1F-904523D79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0" b="77917"/>
          <a:stretch/>
        </p:blipFill>
        <p:spPr>
          <a:xfrm>
            <a:off x="0" y="0"/>
            <a:ext cx="4059935" cy="15144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8932D89-2982-CE4D-14B0-3B601F8C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4" y="1419900"/>
            <a:ext cx="2844002" cy="4018201"/>
          </a:xfrm>
        </p:spPr>
        <p:txBody>
          <a:bodyPr>
            <a:normAutofit/>
          </a:bodyPr>
          <a:lstStyle/>
          <a:p>
            <a:pPr algn="l"/>
            <a:r>
              <a:rPr lang="fr-BE" sz="3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275ACF-C0E5-DE2B-4734-F112920E18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1008" y="1193576"/>
            <a:ext cx="6576591" cy="4470850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en-US" sz="2400" cap="none" dirty="0"/>
              <a:t>The construction of relational space does not rely here upon explicit emotional markers or psychological interiority, but upon a syntax that articulates voices, distributes subject positions, and progressively opens a shared dialogical space.</a:t>
            </a:r>
            <a:endParaRPr lang="fr-BE" sz="2400" cap="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EBDF1A-221A-4497-BBA9-57A70D161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0" t="72830" b="14149"/>
          <a:stretch/>
        </p:blipFill>
        <p:spPr>
          <a:xfrm>
            <a:off x="1377059" y="5962903"/>
            <a:ext cx="2590800" cy="8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1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bg2">
                <a:shade val="92000"/>
                <a:satMod val="140000"/>
                <a:lumMod val="11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64672EB-02A8-48AB-BCFB-00B78DBA6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55A803-13A1-44E9-ACA9-889A5CC3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98" y="0"/>
            <a:ext cx="12192000" cy="6858000"/>
          </a:xfrm>
          <a:prstGeom prst="rect">
            <a:avLst/>
          </a:prstGeom>
          <a:solidFill>
            <a:srgbClr val="0D0D0D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C82C52F-0333-430E-AF00-FA48A518A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286708"/>
          </a:xfrm>
          <a:prstGeom prst="rect">
            <a:avLst/>
          </a:prstGeom>
          <a:ln>
            <a:noFill/>
          </a:ln>
          <a:effectLst>
            <a:outerShdw blurRad="88900" dist="254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E9CCFFE-A385-4D35-8504-960F050EF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9"/>
          <a:stretch/>
        </p:blipFill>
        <p:spPr>
          <a:xfrm>
            <a:off x="0" y="0"/>
            <a:ext cx="12192000" cy="1627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D41804-3572-46FD-8124-D3079B64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1" t="72447" r="32841"/>
          <a:stretch/>
        </p:blipFill>
        <p:spPr>
          <a:xfrm>
            <a:off x="6526134" y="3384053"/>
            <a:ext cx="2305206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16A1D8-3445-4B94-B595-2285C05EE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9" t="72447" r="62822"/>
          <a:stretch/>
        </p:blipFill>
        <p:spPr>
          <a:xfrm>
            <a:off x="5443064" y="3371019"/>
            <a:ext cx="1451918" cy="1889621"/>
          </a:xfrm>
          <a:custGeom>
            <a:avLst/>
            <a:gdLst>
              <a:gd name="connsiteX0" fmla="*/ 8425821 w 12192000"/>
              <a:gd name="connsiteY0" fmla="*/ 2921316 h 3611460"/>
              <a:gd name="connsiteX1" fmla="*/ 8425821 w 12192000"/>
              <a:gd name="connsiteY1" fmla="*/ 3598426 h 3611460"/>
              <a:gd name="connsiteX2" fmla="*/ 9652455 w 12192000"/>
              <a:gd name="connsiteY2" fmla="*/ 3598426 h 3611460"/>
              <a:gd name="connsiteX3" fmla="*/ 9652455 w 12192000"/>
              <a:gd name="connsiteY3" fmla="*/ 2921316 h 3611460"/>
              <a:gd name="connsiteX4" fmla="*/ 0 w 12192000"/>
              <a:gd name="connsiteY4" fmla="*/ 0 h 3611460"/>
              <a:gd name="connsiteX5" fmla="*/ 12192000 w 12192000"/>
              <a:gd name="connsiteY5" fmla="*/ 0 h 3611460"/>
              <a:gd name="connsiteX6" fmla="*/ 12192000 w 12192000"/>
              <a:gd name="connsiteY6" fmla="*/ 3611460 h 3611460"/>
              <a:gd name="connsiteX7" fmla="*/ 0 w 12192000"/>
              <a:gd name="connsiteY7" fmla="*/ 3611460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611460">
                <a:moveTo>
                  <a:pt x="8425821" y="2921316"/>
                </a:moveTo>
                <a:lnTo>
                  <a:pt x="8425821" y="3598426"/>
                </a:lnTo>
                <a:lnTo>
                  <a:pt x="9652455" y="3598426"/>
                </a:lnTo>
                <a:lnTo>
                  <a:pt x="9652455" y="292131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611460"/>
                </a:lnTo>
                <a:lnTo>
                  <a:pt x="0" y="361146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A7483C-C90B-453F-AB53-60D8FDE6D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5" t="47340"/>
          <a:stretch/>
        </p:blipFill>
        <p:spPr>
          <a:xfrm>
            <a:off x="8965579" y="1675248"/>
            <a:ext cx="3237619" cy="3611460"/>
          </a:xfrm>
          <a:custGeom>
            <a:avLst/>
            <a:gdLst>
              <a:gd name="connsiteX0" fmla="*/ 2237500 w 3237619"/>
              <a:gd name="connsiteY0" fmla="*/ 2921316 h 3611460"/>
              <a:gd name="connsiteX1" fmla="*/ 2237500 w 3237619"/>
              <a:gd name="connsiteY1" fmla="*/ 3598426 h 3611460"/>
              <a:gd name="connsiteX2" fmla="*/ 2563236 w 3237619"/>
              <a:gd name="connsiteY2" fmla="*/ 3598426 h 3611460"/>
              <a:gd name="connsiteX3" fmla="*/ 2563236 w 3237619"/>
              <a:gd name="connsiteY3" fmla="*/ 2921316 h 3611460"/>
              <a:gd name="connsiteX4" fmla="*/ 0 w 3237619"/>
              <a:gd name="connsiteY4" fmla="*/ 0 h 3611460"/>
              <a:gd name="connsiteX5" fmla="*/ 3237619 w 3237619"/>
              <a:gd name="connsiteY5" fmla="*/ 0 h 3611460"/>
              <a:gd name="connsiteX6" fmla="*/ 3237619 w 3237619"/>
              <a:gd name="connsiteY6" fmla="*/ 3611460 h 3611460"/>
              <a:gd name="connsiteX7" fmla="*/ 557562 w 3237619"/>
              <a:gd name="connsiteY7" fmla="*/ 3611460 h 3611460"/>
              <a:gd name="connsiteX8" fmla="*/ 557562 w 3237619"/>
              <a:gd name="connsiteY8" fmla="*/ 2822752 h 3611460"/>
              <a:gd name="connsiteX9" fmla="*/ 0 w 3237619"/>
              <a:gd name="connsiteY9" fmla="*/ 2822752 h 361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37619" h="3611460">
                <a:moveTo>
                  <a:pt x="2237500" y="2921316"/>
                </a:moveTo>
                <a:lnTo>
                  <a:pt x="2237500" y="3598426"/>
                </a:lnTo>
                <a:lnTo>
                  <a:pt x="2563236" y="3598426"/>
                </a:lnTo>
                <a:lnTo>
                  <a:pt x="2563236" y="2921316"/>
                </a:lnTo>
                <a:close/>
                <a:moveTo>
                  <a:pt x="0" y="0"/>
                </a:moveTo>
                <a:lnTo>
                  <a:pt x="3237619" y="0"/>
                </a:lnTo>
                <a:lnTo>
                  <a:pt x="3237619" y="3611460"/>
                </a:lnTo>
                <a:lnTo>
                  <a:pt x="557562" y="3611460"/>
                </a:lnTo>
                <a:lnTo>
                  <a:pt x="557562" y="2822752"/>
                </a:lnTo>
                <a:lnTo>
                  <a:pt x="0" y="2822752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3D38E9C-2FA0-75D6-6A28-A7405CC4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233" y="1124125"/>
            <a:ext cx="8689976" cy="18443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MERCI POUR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316125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68FBBF1E-1555-488E-8C0C-058E5710B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3966F8-4E34-4797-9621-E8C53362E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903F35F-971C-455E-A8E1-D6B34D9EC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62AE0B-31FB-41D5-A233-3C6DCDF2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0F0EDD-0C18-4DC7-A0B1-4EF2CE9EF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067"/>
            <a:ext cx="0" cy="421075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F2A7BA75-93AD-410F-C4C8-05558A4992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178"/>
          <a:stretch>
            <a:fillRect/>
          </a:stretch>
        </p:blipFill>
        <p:spPr>
          <a:xfrm>
            <a:off x="3447858" y="965201"/>
            <a:ext cx="1428655" cy="49180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7704168-4881-A1BA-562E-952B21B387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178"/>
          <a:stretch>
            <a:fillRect/>
          </a:stretch>
        </p:blipFill>
        <p:spPr>
          <a:xfrm>
            <a:off x="7315485" y="969963"/>
            <a:ext cx="1428655" cy="491807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7A19877-97E5-4E4D-160C-28BB5D7BD160}"/>
              </a:ext>
            </a:extLst>
          </p:cNvPr>
          <p:cNvSpPr txBox="1"/>
          <p:nvPr/>
        </p:nvSpPr>
        <p:spPr>
          <a:xfrm>
            <a:off x="2327388" y="441980"/>
            <a:ext cx="3669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/>
              <a:t>INTERCOMPREHENSION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3C7A242-C5DD-8DED-B766-A4F57B2CC384}"/>
              </a:ext>
            </a:extLst>
          </p:cNvPr>
          <p:cNvSpPr txBox="1"/>
          <p:nvPr/>
        </p:nvSpPr>
        <p:spPr>
          <a:xfrm>
            <a:off x="7063782" y="441980"/>
            <a:ext cx="186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/>
              <a:t>MEDIATION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7A412E-8948-4595-89D4-F469DDAC8617}"/>
              </a:ext>
            </a:extLst>
          </p:cNvPr>
          <p:cNvSpPr txBox="1"/>
          <p:nvPr/>
        </p:nvSpPr>
        <p:spPr>
          <a:xfrm>
            <a:off x="2832138" y="5883275"/>
            <a:ext cx="6331527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Aptos" panose="020B0004020202020204" pitchFamily="34" charset="0"/>
              </a:rPr>
              <a:t>E</a:t>
            </a:r>
            <a:r>
              <a:rPr lang="en-US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stablishing a parallel between the definition of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intercomprehension</a:t>
            </a:r>
            <a:r>
              <a:rPr lang="en-US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as it is commonly understood in language didactics and the communicative processes at work in mediation.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20134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3EC9C1-1F79-4720-9B6F-3108129EA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INTERCOMPREHENSION AS A MODEL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82907F-BBFE-9B26-2F84-75840B59CA9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cap="none" dirty="0"/>
              <a:t>In everyday interaction, </a:t>
            </a:r>
            <a:r>
              <a:rPr lang="en-US" cap="none" dirty="0" err="1"/>
              <a:t>intercomprehension</a:t>
            </a:r>
            <a:r>
              <a:rPr lang="en-US" cap="none" dirty="0"/>
              <a:t> frequently appears “natural,” almost self-evident. In situations of conflict, however, one suddenly perceives: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cap="none" dirty="0"/>
              <a:t> how fragile it is,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cap="none" dirty="0"/>
              <a:t> how relationally constructed it is,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cap="none" dirty="0"/>
              <a:t> how rhythmically sustained it is,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cap="none" dirty="0"/>
              <a:t> and how much it depends upon the work of a third party.</a:t>
            </a:r>
          </a:p>
          <a:p>
            <a:endParaRPr lang="fr-BE" cap="none" dirty="0"/>
          </a:p>
        </p:txBody>
      </p:sp>
    </p:spTree>
    <p:extLst>
      <p:ext uri="{BB962C8B-B14F-4D97-AF65-F5344CB8AC3E}">
        <p14:creationId xmlns:p14="http://schemas.microsoft.com/office/powerpoint/2010/main" val="745705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BD31E1-4CC3-4955-6DE1-3EE1A0B7BB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178"/>
          <a:stretch>
            <a:fillRect/>
          </a:stretch>
        </p:blipFill>
        <p:spPr>
          <a:xfrm>
            <a:off x="1422413" y="1365365"/>
            <a:ext cx="1428655" cy="491807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62BF86A-89FB-C9EF-7F9D-90C23B8F4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178"/>
          <a:stretch>
            <a:fillRect/>
          </a:stretch>
        </p:blipFill>
        <p:spPr>
          <a:xfrm>
            <a:off x="9685059" y="1365365"/>
            <a:ext cx="1428655" cy="491807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5B68C32-CAD0-73BB-0C73-36B522B4C44D}"/>
              </a:ext>
            </a:extLst>
          </p:cNvPr>
          <p:cNvSpPr txBox="1"/>
          <p:nvPr/>
        </p:nvSpPr>
        <p:spPr>
          <a:xfrm>
            <a:off x="449427" y="741709"/>
            <a:ext cx="3669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/>
              <a:t>INTERCOMPREHENSION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364C3C4-E5F6-3E37-CEC6-0C68084F14A1}"/>
              </a:ext>
            </a:extLst>
          </p:cNvPr>
          <p:cNvSpPr txBox="1"/>
          <p:nvPr/>
        </p:nvSpPr>
        <p:spPr>
          <a:xfrm>
            <a:off x="9561176" y="741709"/>
            <a:ext cx="186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/>
              <a:t>MEDIATION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B85B0D8-FA33-798E-5EFC-8CB341F19F82}"/>
              </a:ext>
            </a:extLst>
          </p:cNvPr>
          <p:cNvSpPr txBox="1"/>
          <p:nvPr/>
        </p:nvSpPr>
        <p:spPr>
          <a:xfrm>
            <a:off x="3220063" y="2785624"/>
            <a:ext cx="6096000" cy="20775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ot static, but processual.</a:t>
            </a: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It presupposes asymmetry and incompleteness.</a:t>
            </a: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fr-B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It </a:t>
            </a:r>
            <a:r>
              <a:rPr lang="fr-B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unfolds</a:t>
            </a:r>
            <a:r>
              <a:rPr lang="fr-B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BE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relationally</a:t>
            </a:r>
            <a:r>
              <a:rPr lang="fr-BE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It transforms subjects through interaction.</a:t>
            </a: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It involves a movement from receptivity toward agency.</a:t>
            </a:r>
            <a:endParaRPr lang="fr-B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31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0846A61-7D94-69A9-8098-E73BABDF401C}"/>
              </a:ext>
            </a:extLst>
          </p:cNvPr>
          <p:cNvSpPr txBox="1"/>
          <p:nvPr/>
        </p:nvSpPr>
        <p:spPr>
          <a:xfrm>
            <a:off x="377991" y="941414"/>
            <a:ext cx="3987531" cy="5134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</a:pPr>
            <a:r>
              <a:rPr lang="en-US" sz="2200" dirty="0"/>
              <a:t>The mediator is not merely someone who “helps communication,” but someone who:</a:t>
            </a:r>
          </a:p>
          <a:p>
            <a:pPr marL="400050" lvl="0" indent="-342900"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Sustains relational circulation,</a:t>
            </a:r>
          </a:p>
          <a:p>
            <a:pPr marL="400050" lvl="0" indent="-342900"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Guarantees reciprocal addressability,</a:t>
            </a:r>
          </a:p>
          <a:p>
            <a:pPr marL="400050" lvl="0" indent="-342900"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Redistributes listening,</a:t>
            </a:r>
          </a:p>
          <a:p>
            <a:pPr marL="400050" lvl="0" indent="-342900"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And temporarily embodies the shared space that no longer exists between the parties themselves.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1525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Médiateur d'entreprise : guide 2025">
            <a:extLst>
              <a:ext uri="{FF2B5EF4-FFF2-40B4-BE49-F238E27FC236}">
                <a16:creationId xmlns:a16="http://schemas.microsoft.com/office/drawing/2014/main" id="{9BCED49E-2ADF-0B4A-04F9-F8243D95FB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117" r="17537" b="-2"/>
          <a:stretch>
            <a:fillRect/>
          </a:stretch>
        </p:blipFill>
        <p:spPr>
          <a:xfrm>
            <a:off x="4712842" y="10"/>
            <a:ext cx="7479157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/>
          <a:stretch/>
        </p:blipFill>
        <p:spPr>
          <a:xfrm>
            <a:off x="4651242" y="0"/>
            <a:ext cx="7540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2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How to Do Things with Words: Austin, J. L., Urmson, J. O.: 9781684222650:  Amazon.com: Books">
            <a:extLst>
              <a:ext uri="{FF2B5EF4-FFF2-40B4-BE49-F238E27FC236}">
                <a16:creationId xmlns:a16="http://schemas.microsoft.com/office/drawing/2014/main" id="{EE758ADE-70CC-E7DD-5531-4C447D32B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56" y="966722"/>
            <a:ext cx="3433174" cy="5147187"/>
          </a:xfrm>
          <a:prstGeom prst="rect">
            <a:avLst/>
          </a:prstGeom>
        </p:spPr>
      </p:pic>
      <p:pic>
        <p:nvPicPr>
          <p:cNvPr id="5" name="Image 4" descr="Critique du rythme">
            <a:extLst>
              <a:ext uri="{FF2B5EF4-FFF2-40B4-BE49-F238E27FC236}">
                <a16:creationId xmlns:a16="http://schemas.microsoft.com/office/drawing/2014/main" id="{AF7F9386-0115-6B7D-C0C3-338CF4049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966722"/>
            <a:ext cx="4038600" cy="514718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B1125D5-1405-B4D3-BF01-0752ECA0E463}"/>
              </a:ext>
            </a:extLst>
          </p:cNvPr>
          <p:cNvSpPr txBox="1"/>
          <p:nvPr/>
        </p:nvSpPr>
        <p:spPr>
          <a:xfrm>
            <a:off x="1256969" y="343115"/>
            <a:ext cx="3090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Effect of Language </a:t>
            </a:r>
            <a:endParaRPr lang="fr-BE" sz="2800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60229E8-DC92-2D6F-A0E8-7AFF06B4B933}"/>
              </a:ext>
            </a:extLst>
          </p:cNvPr>
          <p:cNvSpPr txBox="1"/>
          <p:nvPr/>
        </p:nvSpPr>
        <p:spPr>
          <a:xfrm>
            <a:off x="6096000" y="343115"/>
            <a:ext cx="6096000" cy="493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Transformative Activity of Language Itself</a:t>
            </a:r>
            <a:endParaRPr lang="fr-BE" sz="2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012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B47E3B-F2A3-43F6-380A-A4E10468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Mediation</a:t>
            </a:r>
            <a:r>
              <a:rPr lang="fr-BE" dirty="0"/>
              <a:t> as an </a:t>
            </a:r>
            <a:r>
              <a:rPr lang="en-US" dirty="0"/>
              <a:t>operation of subjectivation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436258-7CB0-BC0A-F3C7-A25BCA75D66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200" cap="none" dirty="0"/>
              <a:t>“Concernant le rapport entre dire et faire, contrairement à ce qui semble devenu la vulgate […] ce n’est pas ‘grâce à Austin qu’on le sait’, puisque, dès 1958, quatre ans avant Austin, Benveniste analysait et reconnaissait l’accomplissement par l’énonciation.”</a:t>
            </a:r>
          </a:p>
          <a:p>
            <a:pPr marL="0" indent="0">
              <a:buNone/>
            </a:pPr>
            <a:endParaRPr lang="fr-FR" sz="2200" cap="none" dirty="0"/>
          </a:p>
          <a:p>
            <a:pPr marL="0" indent="0">
              <a:buNone/>
            </a:pPr>
            <a:r>
              <a:rPr lang="fr-FR" sz="1800" cap="none" dirty="0"/>
              <a:t>(</a:t>
            </a:r>
            <a:r>
              <a:rPr lang="fr-FR" sz="1800" cap="none" dirty="0" err="1"/>
              <a:t>Meschonnic</a:t>
            </a:r>
            <a:r>
              <a:rPr lang="fr-FR" sz="1800" cap="none" dirty="0"/>
              <a:t>, Henri. “Seul comme Benveniste ou comment la critique manque de style.” In Langages, 29ᵉ année, n°118, 1995, pp. 31–55, </a:t>
            </a:r>
            <a:r>
              <a:rPr lang="fr-FR" sz="1800" cap="none" dirty="0" err="1"/>
              <a:t>here</a:t>
            </a:r>
            <a:r>
              <a:rPr lang="fr-FR" sz="1800" cap="none" dirty="0"/>
              <a:t> pp. 32–33. DOI: https://doi.org/10.3406/lgge.1995.1713)</a:t>
            </a:r>
          </a:p>
          <a:p>
            <a:endParaRPr lang="fr-BE" cap="none" dirty="0"/>
          </a:p>
        </p:txBody>
      </p:sp>
    </p:spTree>
    <p:extLst>
      <p:ext uri="{BB962C8B-B14F-4D97-AF65-F5344CB8AC3E}">
        <p14:creationId xmlns:p14="http://schemas.microsoft.com/office/powerpoint/2010/main" val="402948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46F2B05-D14A-46C1-B94D-81BAFA34C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EF9661-8381-B559-24B9-0976578D5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04" y="618517"/>
            <a:ext cx="3777311" cy="559601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9" name="Picture 23">
            <a:extLst>
              <a:ext uri="{FF2B5EF4-FFF2-40B4-BE49-F238E27FC236}">
                <a16:creationId xmlns:a16="http://schemas.microsoft.com/office/drawing/2014/main" id="{DC21F734-A85A-4FEA-8CB8-6C72B8195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8EDCEE0-364C-5AAD-D603-F9A553F40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520" y="618518"/>
            <a:ext cx="5855416" cy="1003454"/>
          </a:xfrm>
        </p:spPr>
        <p:txBody>
          <a:bodyPr>
            <a:normAutofit/>
          </a:bodyPr>
          <a:lstStyle/>
          <a:p>
            <a:r>
              <a:rPr lang="en-US" b="1" dirty="0"/>
              <a:t>Shared Space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8EE3B9-C426-2868-67D5-919B3171B2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82520" y="1621972"/>
            <a:ext cx="6156876" cy="461751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sz="2200" cap="none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2200" cap="none" dirty="0"/>
              <a:t>“It takes two people working together to play a duet, shake hands, play chess, waltz, teach, or make love. To succeed, the two of them have to coordinate both the content and process of what they are doing.”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200" cap="none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1800" cap="none" dirty="0"/>
              <a:t>(Clark, Herbert H.; Brennan, Susan E. “Grounding in Communication.” In Lauren B. Resnick, John M. Levine &amp; Stephanie D. Teasley (eds.), Perspectives on Socially Shared Cognition. Washington, DC: American Psychological Association, 1991, pp. 127–149, here p. 127. DOI:10.1037/10096-006)</a:t>
            </a:r>
          </a:p>
          <a:p>
            <a:pPr>
              <a:lnSpc>
                <a:spcPct val="110000"/>
              </a:lnSpc>
            </a:pPr>
            <a:endParaRPr lang="fr-BE" cap="none" dirty="0"/>
          </a:p>
        </p:txBody>
      </p:sp>
    </p:spTree>
    <p:extLst>
      <p:ext uri="{BB962C8B-B14F-4D97-AF65-F5344CB8AC3E}">
        <p14:creationId xmlns:p14="http://schemas.microsoft.com/office/powerpoint/2010/main" val="3097269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B1981535-B5AA-4E0C-ACE5-925CC19B2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97D060-AA7E-4411-BA62-28BD1EBD5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C1F638F-874A-1146-3BD8-3064069555A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334" y="-9523"/>
            <a:ext cx="6867523" cy="686752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05E99D6-041B-C5FF-F544-D9B3CE463FED}"/>
              </a:ext>
            </a:extLst>
          </p:cNvPr>
          <p:cNvSpPr txBox="1"/>
          <p:nvPr/>
        </p:nvSpPr>
        <p:spPr>
          <a:xfrm>
            <a:off x="1297782" y="2308868"/>
            <a:ext cx="25977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 err="1"/>
              <a:t>Language</a:t>
            </a:r>
            <a:endParaRPr lang="fr-BE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/>
              <a:t>Verbal dimension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/>
              <a:t>Content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 err="1"/>
              <a:t>Discourse</a:t>
            </a:r>
            <a:endParaRPr lang="fr-BE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360F116-156B-AE4E-0FD8-E1401BEF20D5}"/>
              </a:ext>
            </a:extLst>
          </p:cNvPr>
          <p:cNvSpPr txBox="1"/>
          <p:nvPr/>
        </p:nvSpPr>
        <p:spPr>
          <a:xfrm>
            <a:off x="8538390" y="2308868"/>
            <a:ext cx="33379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 err="1"/>
              <a:t>Gestures</a:t>
            </a:r>
            <a:endParaRPr lang="fr-BE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 err="1"/>
              <a:t>Paralinguistic</a:t>
            </a:r>
            <a:r>
              <a:rPr lang="fr-BE" sz="2400" dirty="0"/>
              <a:t> dimension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/>
              <a:t>Affect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/>
              <a:t>Body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730A73-A569-EEEA-2061-83DCAB5C68B0}"/>
              </a:ext>
            </a:extLst>
          </p:cNvPr>
          <p:cNvSpPr txBox="1"/>
          <p:nvPr/>
        </p:nvSpPr>
        <p:spPr>
          <a:xfrm>
            <a:off x="3423586" y="314397"/>
            <a:ext cx="6096000" cy="560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fr-BE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Against </a:t>
            </a:r>
            <a:r>
              <a:rPr lang="fr-BE" sz="28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Dualistic</a:t>
            </a:r>
            <a:r>
              <a:rPr lang="fr-BE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BE" sz="28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Models</a:t>
            </a:r>
            <a:r>
              <a:rPr lang="fr-BE" sz="28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of </a:t>
            </a:r>
            <a:r>
              <a:rPr lang="fr-BE" sz="2800" b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Discourse</a:t>
            </a:r>
            <a:endParaRPr lang="fr-BE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42174"/>
      </p:ext>
    </p:extLst>
  </p:cSld>
  <p:clrMapOvr>
    <a:masterClrMapping/>
  </p:clrMapOvr>
</p:sld>
</file>

<file path=ppt/theme/theme1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TM04033925[[fn=Ronds dans l’eau]]</Template>
  <TotalTime>2032</TotalTime>
  <Words>521</Words>
  <Application>Microsoft Office PowerPoint</Application>
  <PresentationFormat>Widescreen</PresentationFormat>
  <Paragraphs>56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Ronds dans l’eau</vt:lpstr>
      <vt:lpstr>Intercomprehension and Performativity</vt:lpstr>
      <vt:lpstr>PowerPoint Presentation</vt:lpstr>
      <vt:lpstr>INTERCOMPREHENSION AS A MODEL</vt:lpstr>
      <vt:lpstr>PowerPoint Presentation</vt:lpstr>
      <vt:lpstr>PowerPoint Presentation</vt:lpstr>
      <vt:lpstr>PowerPoint Presentation</vt:lpstr>
      <vt:lpstr>Mediation as an operation of subjectivation</vt:lpstr>
      <vt:lpstr>Shared Space</vt:lpstr>
      <vt:lpstr>PowerPoint Presentation</vt:lpstr>
      <vt:lpstr>Opening Sequence of the Mediation Session</vt:lpstr>
      <vt:lpstr>Parallel constructions and performativity</vt:lpstr>
      <vt:lpstr>conclusion</vt:lpstr>
      <vt:lpstr>MERCI POUR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Traudl HEUPGEN</dc:creator>
  <cp:lastModifiedBy>Traudl HEUPGEN</cp:lastModifiedBy>
  <cp:revision>30</cp:revision>
  <dcterms:created xsi:type="dcterms:W3CDTF">2025-06-09T17:02:11Z</dcterms:created>
  <dcterms:modified xsi:type="dcterms:W3CDTF">2026-06-21T16:20:37Z</dcterms:modified>
</cp:coreProperties>
</file>